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Proxima Nova"/>
      <p:regular r:id="rId24"/>
      <p:bold r:id="rId25"/>
      <p:italic r:id="rId26"/>
      <p:boldItalic r:id="rId27"/>
    </p:embeddedFont>
    <p:embeddedFont>
      <p:font typeface="Alfa Slab On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roximaNova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italic.fntdata"/><Relationship Id="rId25" Type="http://schemas.openxmlformats.org/officeDocument/2006/relationships/font" Target="fonts/ProximaNova-bold.fntdata"/><Relationship Id="rId28" Type="http://schemas.openxmlformats.org/officeDocument/2006/relationships/font" Target="fonts/AlfaSlabOne-regular.fntdata"/><Relationship Id="rId27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17ae9ec7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17ae9ec7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949b0e7a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949b0e7a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949b0e7a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949b0e7a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a15ef4dd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a15ef4dd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17ae9ec7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17ae9ec7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17ae9ec7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17ae9ec7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949b0e7a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949b0e7a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93ffdcd97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93ffdcd9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b20b6baf4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b20b6baf4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a15ef4dd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a15ef4dd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93ffdcd97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93ffdcd97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17ae9ec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17ae9ec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867045e3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867045e3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a15ef4dd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a15ef4dd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93ffdcd9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93ffdcd9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a15ef4dd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a15ef4dd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17ae9ec7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17ae9ec7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GeoNode/geonode/issues/3228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geonode.org/dev-workshop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2016150" y="3165825"/>
            <a:ext cx="6816300" cy="16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Simone Dalmasso, European Commission JRC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Paolo Pasquali, ITHACA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7576" y="4601222"/>
            <a:ext cx="1108200" cy="3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675" y="2992825"/>
            <a:ext cx="1308800" cy="90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63" y="4011324"/>
            <a:ext cx="1036834" cy="97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studies: Copernicus EMS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Installation</a:t>
            </a:r>
            <a:r>
              <a:rPr lang="en"/>
              <a:t> -&gt; had to be a core developer to make it working on CentOS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Security</a:t>
            </a:r>
            <a:r>
              <a:rPr lang="en"/>
              <a:t> -&gt; all Copernicus data are public, having such a fine grained security system was actually an overhead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Features</a:t>
            </a:r>
            <a:r>
              <a:rPr lang="en"/>
              <a:t> -&gt; Ultimate goal was to efficiently share and display spatial data and as the mapping client was outdated, the solution was to build our mapping client to consume the GeoNode APIs.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So</a:t>
            </a:r>
            <a:r>
              <a:rPr lang="en"/>
              <a:t> -&gt; GeoNode was used mostly as a backend engine to store, organise and categorise spatial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Which was just great</a:t>
            </a:r>
            <a:r>
              <a:rPr lang="en"/>
              <a:t> -&gt; lot of features in the backend, out of the box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But</a:t>
            </a:r>
            <a:r>
              <a:rPr lang="en"/>
              <a:t> -&gt; We had to just share data that do not change over time...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148800"/>
            <a:ext cx="89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studies: Biopama, Peace and Stability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721500"/>
            <a:ext cx="4454700" cy="42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BIOPAMA</a:t>
            </a:r>
            <a:endParaRPr b="1"/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Pros</a:t>
            </a:r>
            <a:r>
              <a:rPr lang="en" sz="1400"/>
              <a:t>: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Uploading geospatial data through a user friendly interface both Raster and Vector.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Style data on the fly.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Creating custom maps using the layers available on the system.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Performing queries on the fly over the layers.</a:t>
            </a:r>
            <a:endParaRPr sz="14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Cons</a:t>
            </a:r>
            <a:r>
              <a:rPr lang="en" sz="1400"/>
              <a:t>: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installation/configuration process can be very hard on CentOs.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documentation is not very robust.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Upgrading to a new version might be quite tricky.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4727900" y="644500"/>
            <a:ext cx="4454700" cy="42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PEACE AND STABILITY</a:t>
            </a:r>
            <a:endParaRPr b="1"/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Pros</a:t>
            </a:r>
            <a:r>
              <a:rPr lang="en" sz="1400"/>
              <a:t>: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Lots of nice features out of the box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Nice permissions system</a:t>
            </a:r>
            <a:endParaRPr sz="1400"/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Cons</a:t>
            </a:r>
            <a:r>
              <a:rPr lang="en" sz="1400"/>
              <a:t>: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installation under reverse proxy is very tricky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lockdown feature doesn’t really lock users data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6075" y="3433676"/>
            <a:ext cx="3952101" cy="190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230900" y="68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studies: Risk Data Hub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0" y="2437100"/>
            <a:ext cx="9083700" cy="25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Cons</a:t>
            </a:r>
            <a:r>
              <a:rPr lang="en" sz="1400"/>
              <a:t>: 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Hard to debug and upgrade: installation and configuration is a long and tricky process. Guides not clearly listed in one place. Docker doesn't work smoothly yet.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Does not keep the pace with releases of Django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Works only with custom version of GeoServer: it makes you work with a version which is not the most updated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Authentication on GeoServer via restRoleService: this causes privacy and security issues, as GeoNode publicly exposes all user names and roles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Geonode oAuth does not work with HTTP header security filters </a:t>
            </a:r>
            <a:endParaRPr sz="1400"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7675" y="532999"/>
            <a:ext cx="5326024" cy="248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/>
        </p:nvSpPr>
        <p:spPr>
          <a:xfrm>
            <a:off x="0" y="766375"/>
            <a:ext cx="36894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Pros</a:t>
            </a:r>
            <a:r>
              <a:rPr lang="en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lang="en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Comprehensive content management system for spatial data</a:t>
            </a:r>
            <a:endParaRPr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lang="en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Good management of metadata</a:t>
            </a:r>
            <a:endParaRPr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lang="en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Extensible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135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developments AKA GeoNode 4+</a:t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249800" y="808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https://github.com/GeoNode/geonode/issues/3228</a:t>
            </a: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645200"/>
            <a:ext cx="3836148" cy="2198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2450" y="739300"/>
            <a:ext cx="2282725" cy="167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2450" y="2571752"/>
            <a:ext cx="4654503" cy="2132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12125" y="753372"/>
            <a:ext cx="2282725" cy="1642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GeoNode 4 considerations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152475"/>
            <a:ext cx="8520600" cy="3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bottom - up approach in building a </a:t>
            </a:r>
            <a:r>
              <a:rPr b="1" lang="en"/>
              <a:t>modular</a:t>
            </a:r>
            <a:r>
              <a:rPr lang="en"/>
              <a:t> GeoNode 4 that provides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 rock solid data backend management with API (without database and mapping engine) + data upload as nice as it is now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 pluggable layer of logic for managing dynamic data (db and mapping engine, possibly with support of different backends)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 pluggable permissions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 pluggable mapping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Any other modules (</a:t>
            </a:r>
            <a:r>
              <a:rPr b="1" lang="en"/>
              <a:t>no </a:t>
            </a:r>
            <a:r>
              <a:rPr lang="en"/>
              <a:t>“if ‘the_most_obscure_module’ in INSTALLED_APPS” anymore)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website needs love, should be the place where to communicate properly all the excellent work done on GeoNode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2819575" y="2319775"/>
            <a:ext cx="42618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ESRI is the way!!!</a:t>
            </a:r>
            <a:endParaRPr sz="3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50100" y="4419300"/>
            <a:ext cx="82662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Source: GFDRR, “</a:t>
            </a:r>
            <a:r>
              <a:rPr lang="en" sz="1200"/>
              <a:t>OpenDRI &amp; GeoNode: A Case Study for Institutional Investments in Open Source”, 2017</a:t>
            </a:r>
            <a:endParaRPr sz="1200"/>
          </a:p>
        </p:txBody>
      </p:sp>
      <p:sp>
        <p:nvSpPr>
          <p:cNvPr id="163" name="Google Shape;163;p28"/>
          <p:cNvSpPr txBox="1"/>
          <p:nvPr/>
        </p:nvSpPr>
        <p:spPr>
          <a:xfrm>
            <a:off x="1002325" y="1696925"/>
            <a:ext cx="7455900" cy="22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For all the returns already realized on GFDRR’s investment in GeoNode, the most important ones may still be in the future. GeoNode is today a flourishing open source project, with increasing uptake by organizations that will be able to support its continued maintenance and development independently of GFDRR. OpenDRI has contributed to the creation of a public good, but a public good of a very particular kind: GeoNode is both a software tool and a software project, and as a project it serves as </a:t>
            </a:r>
            <a:r>
              <a:rPr lang="en">
                <a:highlight>
                  <a:srgbClr val="FF9900"/>
                </a:highlight>
                <a:latin typeface="Proxima Nova"/>
                <a:ea typeface="Proxima Nova"/>
                <a:cs typeface="Proxima Nova"/>
                <a:sym typeface="Proxima Nova"/>
              </a:rPr>
              <a:t> a gathering place where  inter-organizational cooperation can happen with a minimum of bureaucracy </a:t>
            </a:r>
            <a:r>
              <a:rPr lang="en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and with immediately tangible results.</a:t>
            </a:r>
            <a:endParaRPr>
              <a:highlight>
                <a:schemeClr val="accent6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4" name="Google Shape;164;p28"/>
          <p:cNvSpPr txBox="1"/>
          <p:nvPr/>
        </p:nvSpPr>
        <p:spPr>
          <a:xfrm>
            <a:off x="256025" y="1081450"/>
            <a:ext cx="1037400" cy="13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“</a:t>
            </a:r>
            <a:endParaRPr sz="140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Customizations</a:t>
            </a:r>
            <a:endParaRPr/>
          </a:p>
        </p:txBody>
      </p:sp>
      <p:sp>
        <p:nvSpPr>
          <p:cNvPr id="170" name="Google Shape;17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GeoNode project is always the preferred way to customize GeoNode: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Allows complete styles override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Complete modules/models override and overload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Extension to add third party apps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But it is not shipped with GeoNode out of the box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 u="sng">
                <a:solidFill>
                  <a:schemeClr val="hlink"/>
                </a:solidFill>
                <a:hlinkClick r:id="rId3"/>
              </a:rPr>
              <a:t>http://geonode.org/dev-workshop/</a:t>
            </a:r>
            <a:endParaRPr sz="3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/>
        </p:nvSpPr>
        <p:spPr>
          <a:xfrm>
            <a:off x="1002325" y="1696925"/>
            <a:ext cx="7455900" cy="22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Thanks a lot to GeoSolutions and the contributors</a:t>
            </a: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for the big effort in the last years.</a:t>
            </a:r>
            <a:endParaRPr sz="24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Started working on GeoNode in 2010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Core developers since 2012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Projects: EC RDA, Masdap, UN WFP, Haitidata, Copernicus EMS Rapid Mapping, Harvard WorldMap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Concept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Issues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Case studies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Considerations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Conclusions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GeoNode Original Concept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40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“An SDI that makes uploading, sharing and working with data as easy as blogging”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Publishing spatial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Metadata and reputation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Federated search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How?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 bottom 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Align incentives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 open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 expert use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Source: Sebastian Benthall, Galen Evans </a:t>
            </a:r>
            <a:r>
              <a:rPr lang="en" sz="1200"/>
              <a:t>“Spatial Data Infrastructure Best Practices with GeoNode”, 2010</a:t>
            </a:r>
            <a:endParaRPr sz="120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025" y="1606558"/>
            <a:ext cx="2514225" cy="1674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4025" y="3280735"/>
            <a:ext cx="2514224" cy="659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Embed SDI in the real work of GIS practitioners, it will have more impact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How?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 tools (styling, editing)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 apps around APIs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Flexible Security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Features not policies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Source: Sebastian Benthall, Galen Evans “Spatial Data Infrastructure Best Practices with GeoNode”, 2010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(una slide per ogni punto?)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 (apt-get, ansible, docker, VM…)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Hosting, Maintenance, load balancing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 management (formats)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Metadata</a:t>
            </a:r>
            <a:r>
              <a:rPr lang="en"/>
              <a:t> (INSPIRE?)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Customization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Upgrading + Migration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Installation, </a:t>
            </a:r>
            <a:r>
              <a:rPr lang="en"/>
              <a:t>Maintenance, Upgrade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Installation and upgrade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Need a clean server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apt-get Ubuntu package: hard to maintain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Ansible: short lived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Docker: long term solution?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migration between major versions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Package versions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Hosting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studies: Masdap</a:t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8550" y="1887375"/>
            <a:ext cx="4685049" cy="3600823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472775" y="1247225"/>
            <a:ext cx="4454700" cy="38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Funded by GFDRR</a:t>
            </a:r>
            <a:br>
              <a:rPr lang="en"/>
            </a:br>
            <a:r>
              <a:rPr lang="en"/>
              <a:t>First GeoNode in Africa (2012)</a:t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Pros</a:t>
            </a:r>
            <a:r>
              <a:rPr lang="en" sz="1400"/>
              <a:t>: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Better share information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Capacity building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Community of  ̴750 users</a:t>
            </a:r>
            <a:endParaRPr sz="14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Cons</a:t>
            </a:r>
            <a:r>
              <a:rPr lang="en" sz="1400"/>
              <a:t>: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Installation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Upgrading and data migration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Char char="-"/>
            </a:pPr>
            <a:r>
              <a:rPr lang="en" sz="1400"/>
              <a:t>Permissions (open data only)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studies: WFP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Pros</a:t>
            </a:r>
            <a:endParaRPr b="1" sz="1400"/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To share spatial data with WFP offices around the world and with the public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Initially developed as data repository and interactive map builder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Then developed towards data hub for third party apps</a:t>
            </a:r>
            <a:endParaRPr sz="14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Cons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Installation on docker + AWS not straightforward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Performance issues in particular on remote services</a:t>
            </a:r>
            <a:endParaRPr sz="1400"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400" y="2504875"/>
            <a:ext cx="4458500" cy="257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